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44"/>
  </p:notesMasterIdLst>
  <p:sldIdLst>
    <p:sldId id="256" r:id="rId2"/>
    <p:sldId id="257" r:id="rId3"/>
    <p:sldId id="370" r:id="rId4"/>
    <p:sldId id="368" r:id="rId5"/>
    <p:sldId id="415" r:id="rId6"/>
    <p:sldId id="400" r:id="rId7"/>
    <p:sldId id="305" r:id="rId8"/>
    <p:sldId id="416" r:id="rId9"/>
    <p:sldId id="389" r:id="rId10"/>
    <p:sldId id="306" r:id="rId11"/>
    <p:sldId id="401" r:id="rId12"/>
    <p:sldId id="390" r:id="rId13"/>
    <p:sldId id="307" r:id="rId14"/>
    <p:sldId id="402" r:id="rId15"/>
    <p:sldId id="403" r:id="rId16"/>
    <p:sldId id="404" r:id="rId17"/>
    <p:sldId id="405" r:id="rId18"/>
    <p:sldId id="393" r:id="rId19"/>
    <p:sldId id="406" r:id="rId20"/>
    <p:sldId id="407" r:id="rId21"/>
    <p:sldId id="408" r:id="rId22"/>
    <p:sldId id="394" r:id="rId23"/>
    <p:sldId id="417" r:id="rId24"/>
    <p:sldId id="409" r:id="rId25"/>
    <p:sldId id="316" r:id="rId26"/>
    <p:sldId id="410" r:id="rId27"/>
    <p:sldId id="411" r:id="rId28"/>
    <p:sldId id="293" r:id="rId29"/>
    <p:sldId id="412" r:id="rId30"/>
    <p:sldId id="364" r:id="rId31"/>
    <p:sldId id="362" r:id="rId32"/>
    <p:sldId id="395" r:id="rId33"/>
    <p:sldId id="386" r:id="rId34"/>
    <p:sldId id="387" r:id="rId35"/>
    <p:sldId id="414" r:id="rId36"/>
    <p:sldId id="396" r:id="rId37"/>
    <p:sldId id="413" r:id="rId38"/>
    <p:sldId id="397" r:id="rId39"/>
    <p:sldId id="398" r:id="rId40"/>
    <p:sldId id="399" r:id="rId41"/>
    <p:sldId id="366" r:id="rId42"/>
    <p:sldId id="41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E3039-5A5E-47BD-9B9E-E50D593A3CA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64584-B6EE-4F3A-9629-8261048A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4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64584-B6EE-4F3A-9629-8261048A5DF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43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64584-B6EE-4F3A-9629-8261048A5DF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8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64584-B6EE-4F3A-9629-8261048A5D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6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64584-B6EE-4F3A-9629-8261048A5DF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64584-B6EE-4F3A-9629-8261048A5D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8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64584-B6EE-4F3A-9629-8261048A5D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64584-B6EE-4F3A-9629-8261048A5D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4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AC0C9-9F67-4D01-AA5C-02B999C0FED6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60E9-F362-4E70-8A44-57F686AB0AE7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2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6DDA4-5B08-4185-A82D-FC3EFBAAE9A2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0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0954-239D-4EFB-B84D-9C7D1E06D0AD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7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DBED-6C63-4A86-9ABA-09D6D8614288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FE55C-7578-4AD1-81C6-E16DB530C815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5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D65D-7FCC-460D-AAE1-6C94D571179F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0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A55D9-3FEC-46A6-9BAA-400B3E74363F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7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EEBCD-6E01-471A-8207-09A2D44B307F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2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1866-24E4-4CE0-A8BB-B8309B8806C8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9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337D-B9E8-4DC3-93A7-915B2511DE1F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4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755C6-B98E-4BD2-B7BE-98DC768E6ADA}" type="datetime1">
              <a:rPr lang="en-US" altLang="ko-KR" smtClean="0"/>
              <a:t>1/29/2020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3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9CC131-9E30-45C3-B5F2-533085CC7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705" y="561372"/>
            <a:ext cx="10058400" cy="3639606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2019 MMILAB.DIP Seminar </a:t>
            </a:r>
            <a:r>
              <a:rPr lang="en-US" altLang="ko-KR" dirty="0" smtClean="0"/>
              <a:t>Week3(1/16~1/22)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42B45B9-CCBF-4B60-8109-C3ADE19D9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776" y="4802862"/>
            <a:ext cx="4062713" cy="44047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20151415 </a:t>
            </a:r>
            <a:r>
              <a:rPr lang="ko-KR" altLang="en-US" sz="3600" dirty="0" smtClean="0"/>
              <a:t>김성수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030148" y="2251276"/>
            <a:ext cx="10237806" cy="2199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6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Improvement – Using Smoothing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42372" y="1210711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25799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6" y="2326170"/>
            <a:ext cx="3812765" cy="3049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62" y="2390968"/>
            <a:ext cx="3917569" cy="29381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71" y="2318257"/>
            <a:ext cx="3822660" cy="30571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0246" y="5474334"/>
            <a:ext cx="257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Gaussian noise image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49506" y="5427271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13854" y="5474334"/>
            <a:ext cx="345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(</a:t>
            </a:r>
            <a:r>
              <a:rPr lang="en-US" altLang="ko-KR" dirty="0" err="1" smtClean="0"/>
              <a:t>T_opt</a:t>
            </a:r>
            <a:r>
              <a:rPr lang="en-US" altLang="ko-KR" dirty="0" smtClean="0"/>
              <a:t> = 119, Sep= 0.69)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97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Improvement – Using Smoothing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42372" y="1210711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5" y="2318257"/>
            <a:ext cx="3563393" cy="28498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73" y="2318257"/>
            <a:ext cx="3799784" cy="28498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857" y="2308219"/>
            <a:ext cx="3575943" cy="2859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42248" y="5311524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5051" y="5311524"/>
            <a:ext cx="26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 X 5 smoothing image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98757" y="5311524"/>
            <a:ext cx="345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(</a:t>
            </a:r>
            <a:r>
              <a:rPr lang="en-US" altLang="ko-KR" dirty="0" err="1" smtClean="0"/>
              <a:t>T_opt</a:t>
            </a:r>
            <a:r>
              <a:rPr lang="en-US" altLang="ko-KR" dirty="0" smtClean="0"/>
              <a:t> = 127, Sep= 0.95)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11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78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Improvement – Using Smoothing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42372" y="1210711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5" y="2246459"/>
            <a:ext cx="3325478" cy="26595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03" y="2212557"/>
            <a:ext cx="3591291" cy="2693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29" y="2167345"/>
            <a:ext cx="3424400" cy="27386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122" y="5122560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2369" y="5039519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67555" y="5040151"/>
            <a:ext cx="345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(</a:t>
            </a:r>
            <a:r>
              <a:rPr lang="en-US" altLang="ko-KR" dirty="0" err="1" smtClean="0"/>
              <a:t>T_opt</a:t>
            </a:r>
            <a:r>
              <a:rPr lang="en-US" altLang="ko-KR" dirty="0" smtClean="0"/>
              <a:t> = 77, Sep= 0.62)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03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/>
              <a:t>Improvement – Using Smoothing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8" y="2153313"/>
            <a:ext cx="3599726" cy="28753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54" y="2153313"/>
            <a:ext cx="3833783" cy="28753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13" y="2220342"/>
            <a:ext cx="3431893" cy="27412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37428" y="5166841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93785" y="5166841"/>
            <a:ext cx="26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 X 5 smoothing image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6922" y="5166841"/>
            <a:ext cx="329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Otsu </a:t>
            </a:r>
            <a:r>
              <a:rPr lang="en-US" altLang="ko-KR" dirty="0" smtClean="0"/>
              <a:t>(</a:t>
            </a:r>
            <a:r>
              <a:rPr lang="en-US" altLang="ko-KR" dirty="0" err="1"/>
              <a:t>T_opt</a:t>
            </a:r>
            <a:r>
              <a:rPr lang="en-US" altLang="ko-KR" dirty="0"/>
              <a:t> = </a:t>
            </a:r>
            <a:r>
              <a:rPr lang="en-US" altLang="ko-KR" dirty="0" smtClean="0"/>
              <a:t>76, </a:t>
            </a:r>
            <a:r>
              <a:rPr lang="en-US" altLang="ko-KR" dirty="0"/>
              <a:t>Sep= </a:t>
            </a:r>
            <a:r>
              <a:rPr lang="en-US" altLang="ko-KR" dirty="0" smtClean="0"/>
              <a:t>0.42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194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/>
              <a:t>Improvement – Using </a:t>
            </a:r>
            <a:r>
              <a:rPr lang="en-US" altLang="ko-KR" dirty="0" smtClean="0"/>
              <a:t>Edges(</a:t>
            </a:r>
            <a:r>
              <a:rPr lang="en-US" altLang="ko-KR" dirty="0" err="1" smtClean="0"/>
              <a:t>Sobel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0" y="2213378"/>
            <a:ext cx="3462969" cy="27695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64" y="2250995"/>
            <a:ext cx="3692699" cy="27695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228" y="2213378"/>
            <a:ext cx="3557042" cy="2844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69312" y="5128348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98816" y="5128348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10600" y="5220946"/>
            <a:ext cx="230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Sobel</a:t>
            </a:r>
            <a:r>
              <a:rPr lang="en-US" altLang="ko-KR" dirty="0" smtClean="0"/>
              <a:t> (edge image)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54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/>
              <a:t>Improvement – Using </a:t>
            </a:r>
            <a:r>
              <a:rPr lang="en-US" altLang="ko-KR" dirty="0" smtClean="0"/>
              <a:t>Edges(</a:t>
            </a:r>
            <a:r>
              <a:rPr lang="en-US" altLang="ko-KR" dirty="0" err="1" smtClean="0"/>
              <a:t>Sobel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06" y="2081886"/>
            <a:ext cx="3475419" cy="2779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26" y="2081886"/>
            <a:ext cx="3705974" cy="27794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00" y="2081887"/>
            <a:ext cx="3440941" cy="27519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0396" y="4992466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6527" y="4992466"/>
            <a:ext cx="347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Sobel</a:t>
            </a:r>
            <a:r>
              <a:rPr lang="en-US" altLang="ko-KR" dirty="0" smtClean="0"/>
              <a:t> (percentile 99.7 image)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46021" y="5041074"/>
            <a:ext cx="337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Otsu (</a:t>
            </a:r>
            <a:r>
              <a:rPr lang="en-US" altLang="ko-KR" dirty="0" err="1"/>
              <a:t>T_opt</a:t>
            </a:r>
            <a:r>
              <a:rPr lang="en-US" altLang="ko-KR" dirty="0"/>
              <a:t> = </a:t>
            </a:r>
            <a:r>
              <a:rPr lang="en-US" altLang="ko-KR" dirty="0" smtClean="0"/>
              <a:t>129, </a:t>
            </a:r>
            <a:r>
              <a:rPr lang="en-US" altLang="ko-KR" dirty="0"/>
              <a:t>Sep= 0.42)</a:t>
            </a:r>
          </a:p>
        </p:txBody>
      </p:sp>
    </p:spTree>
    <p:extLst>
      <p:ext uri="{BB962C8B-B14F-4D97-AF65-F5344CB8AC3E}">
        <p14:creationId xmlns:p14="http://schemas.microsoft.com/office/powerpoint/2010/main" val="1617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/>
              <a:t>Improvement – Using </a:t>
            </a:r>
            <a:r>
              <a:rPr lang="en-US" altLang="ko-KR" dirty="0" smtClean="0"/>
              <a:t>Edges(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8" y="1707780"/>
            <a:ext cx="3324941" cy="38307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85" y="2136043"/>
            <a:ext cx="3965573" cy="29741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66" y="1764276"/>
            <a:ext cx="3226867" cy="37177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69312" y="5649208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83854" y="5620271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17999" y="5649208"/>
            <a:ext cx="239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r>
              <a:rPr lang="en-US" altLang="ko-KR" dirty="0" smtClean="0"/>
              <a:t>( T=43, Sep =0.636)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/>
              <a:t>Improvement – Using </a:t>
            </a:r>
            <a:r>
              <a:rPr lang="en-US" altLang="ko-KR" dirty="0" smtClean="0"/>
              <a:t>Edges(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4" y="1747777"/>
            <a:ext cx="3476085" cy="4004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91" y="2196246"/>
            <a:ext cx="4143872" cy="31079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397" y="1747777"/>
            <a:ext cx="3390689" cy="39064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78610" y="5815023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5661" y="5815023"/>
            <a:ext cx="159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Laplacian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61947" y="5815023"/>
            <a:ext cx="2591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r>
              <a:rPr lang="en-US" altLang="ko-KR" dirty="0"/>
              <a:t>( </a:t>
            </a:r>
            <a:r>
              <a:rPr lang="en-US" altLang="ko-KR" dirty="0" smtClean="0"/>
              <a:t>T=115, </a:t>
            </a:r>
            <a:r>
              <a:rPr lang="en-US" altLang="ko-KR" dirty="0"/>
              <a:t>Sep =</a:t>
            </a:r>
            <a:r>
              <a:rPr lang="en-US" altLang="ko-KR" dirty="0" smtClean="0"/>
              <a:t>0.76)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9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06" y="208868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Multiple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781292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38988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7" y="1929976"/>
            <a:ext cx="3784844" cy="35641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91" y="2318656"/>
            <a:ext cx="3695079" cy="27713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826" y="1922225"/>
            <a:ext cx="3851115" cy="3626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82127" y="5548805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28694" y="5548805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98373" y="5583245"/>
            <a:ext cx="241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Multiple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51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Image Partitioning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74" y="2038611"/>
            <a:ext cx="3883305" cy="31056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56" y="2038611"/>
            <a:ext cx="4125917" cy="3094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5490" y="5267574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 (Noisy shade)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65670" y="5220401"/>
            <a:ext cx="144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2598516" y="2038611"/>
            <a:ext cx="0" cy="31056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039564" y="1986525"/>
            <a:ext cx="17362" cy="30944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6" idx="1"/>
            <a:endCxn id="6" idx="3"/>
          </p:cNvCxnSpPr>
          <p:nvPr/>
        </p:nvCxnSpPr>
        <p:spPr>
          <a:xfrm>
            <a:off x="1475774" y="3591456"/>
            <a:ext cx="38833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5" y="167571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355A508-1F42-4298-B40D-6598D4FB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245" y="1371600"/>
            <a:ext cx="10629779" cy="483821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3400" dirty="0"/>
              <a:t> </a:t>
            </a:r>
            <a:r>
              <a:rPr lang="en-US" altLang="ko-KR" sz="3400" dirty="0" err="1"/>
              <a:t>Thresholding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en-US" altLang="ko-KR" sz="2900" dirty="0"/>
              <a:t>  - Global </a:t>
            </a:r>
            <a:r>
              <a:rPr lang="en-US" altLang="ko-KR" sz="2900" dirty="0" err="1" smtClean="0"/>
              <a:t>Thresholding</a:t>
            </a:r>
            <a:r>
              <a:rPr lang="en-US" altLang="ko-KR" sz="2900" dirty="0" smtClean="0"/>
              <a:t> (</a:t>
            </a:r>
            <a:r>
              <a:rPr lang="en-US" altLang="ko-KR" sz="2900" dirty="0"/>
              <a:t>Basic, Otsu) </a:t>
            </a:r>
          </a:p>
          <a:p>
            <a:pPr marL="0" indent="0">
              <a:buNone/>
            </a:pPr>
            <a:r>
              <a:rPr lang="en-US" altLang="ko-KR" sz="2900" dirty="0"/>
              <a:t>  - Improvement (Smoothing, Using Edges)</a:t>
            </a:r>
          </a:p>
          <a:p>
            <a:pPr marL="0" indent="0">
              <a:buNone/>
            </a:pPr>
            <a:r>
              <a:rPr lang="en-US" altLang="ko-KR" sz="2900" dirty="0"/>
              <a:t>  - Multiple Threshold</a:t>
            </a:r>
          </a:p>
          <a:p>
            <a:pPr marL="0" indent="0">
              <a:buNone/>
            </a:pPr>
            <a:r>
              <a:rPr lang="en-US" altLang="ko-KR" sz="2900" dirty="0"/>
              <a:t>  - Image Partitioning</a:t>
            </a:r>
          </a:p>
          <a:p>
            <a:pPr marL="0" indent="0">
              <a:buNone/>
            </a:pPr>
            <a:r>
              <a:rPr lang="en-US" altLang="ko-KR" sz="2900" dirty="0"/>
              <a:t>  - Variable </a:t>
            </a:r>
            <a:r>
              <a:rPr lang="en-US" altLang="ko-KR" sz="2900" dirty="0" err="1"/>
              <a:t>Thresholding</a:t>
            </a:r>
            <a:r>
              <a:rPr lang="en-US" altLang="ko-KR" sz="2900" dirty="0"/>
              <a:t>(Local image properties)</a:t>
            </a:r>
          </a:p>
          <a:p>
            <a:pPr marL="0" indent="0">
              <a:buNone/>
            </a:pPr>
            <a:r>
              <a:rPr lang="en-US" altLang="ko-KR" sz="2900" dirty="0"/>
              <a:t>  - Moving Average </a:t>
            </a:r>
            <a:r>
              <a:rPr lang="en-US" altLang="ko-KR" sz="2900" dirty="0" err="1"/>
              <a:t>Thresholding</a:t>
            </a:r>
            <a:r>
              <a:rPr lang="en-US" altLang="ko-KR" sz="4000" b="1" dirty="0"/>
              <a:t/>
            </a:r>
            <a:br>
              <a:rPr lang="en-US" altLang="ko-KR" sz="4000" b="1" dirty="0"/>
            </a:br>
            <a:endParaRPr lang="en-US" altLang="ko-KR" sz="3900" dirty="0" smtClean="0"/>
          </a:p>
          <a:p>
            <a:r>
              <a:rPr lang="en-US" altLang="ko-KR" sz="3600" dirty="0" smtClean="0"/>
              <a:t>Morphological </a:t>
            </a:r>
            <a:r>
              <a:rPr lang="en-US" altLang="ko-KR" sz="3600" dirty="0"/>
              <a:t>image processing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en-US" altLang="ko-KR" dirty="0"/>
              <a:t>Erosion, Dilation, Opening, Closing	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/>
              <a:t>- Boundary Extraction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000245" y="1221129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Image Partitioning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38" y="4010681"/>
            <a:ext cx="3063748" cy="22978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45" y="4030587"/>
            <a:ext cx="3118043" cy="23385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6" y="4030587"/>
            <a:ext cx="3087865" cy="22580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38" y="1468516"/>
            <a:ext cx="3067048" cy="22811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45" y="1498441"/>
            <a:ext cx="3041489" cy="22811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52" y="1468516"/>
            <a:ext cx="3041489" cy="22811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7386" y="3783390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40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25693" y="3779558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51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472689" y="3749633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64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46227" y="6265867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38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83251" y="6293162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51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472689" y="6267716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65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3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Image Partitioning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599" y="2222180"/>
            <a:ext cx="3916475" cy="31322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0" y="2222180"/>
            <a:ext cx="3916475" cy="31322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27" y="2222180"/>
            <a:ext cx="3919604" cy="3134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820" y="5532700"/>
            <a:ext cx="301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Basic Global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r>
              <a:rPr lang="en-US" altLang="ko-KR" dirty="0" smtClean="0"/>
              <a:t>		T= 48.8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06051" y="5532700"/>
            <a:ext cx="239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T_opt</a:t>
            </a:r>
            <a:r>
              <a:rPr lang="en-US" altLang="ko-KR" dirty="0" smtClean="0"/>
              <a:t> = 50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14121" y="5573211"/>
            <a:ext cx="27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Partitioned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82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Variable </a:t>
            </a:r>
            <a:r>
              <a:rPr lang="en-US" altLang="ko-KR" dirty="0" err="1" smtClean="0"/>
              <a:t>Thresholding</a:t>
            </a:r>
            <a:r>
              <a:rPr lang="en-US" altLang="ko-KR" dirty="0" smtClean="0"/>
              <a:t>(Local properties)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/>
              <p:cNvSpPr/>
              <p:nvPr/>
            </p:nvSpPr>
            <p:spPr>
              <a:xfrm>
                <a:off x="5791640" y="2838354"/>
                <a:ext cx="2270127" cy="391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640" y="2838354"/>
                <a:ext cx="2270127" cy="391261"/>
              </a:xfrm>
              <a:prstGeom prst="rect">
                <a:avLst/>
              </a:prstGeom>
              <a:blipFill rotWithShape="0"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151354" y="3545297"/>
                <a:ext cx="4510269" cy="811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354" y="3545297"/>
                <a:ext cx="4510269" cy="8117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409930"/>
              </p:ext>
            </p:extLst>
          </p:nvPr>
        </p:nvGraphicFramePr>
        <p:xfrm>
          <a:off x="2028251" y="2074899"/>
          <a:ext cx="2853997" cy="2940796"/>
        </p:xfrm>
        <a:graphic>
          <a:graphicData uri="http://schemas.openxmlformats.org/drawingml/2006/table">
            <a:tbl>
              <a:tblPr/>
              <a:tblGrid>
                <a:gridCol w="951768"/>
                <a:gridCol w="951768"/>
                <a:gridCol w="950461"/>
              </a:tblGrid>
              <a:tr h="9805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I(x-1,y-1)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I(x,y-1)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I(x+1,y-1)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I(x-1,y)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</a:t>
                      </a:r>
                      <a:r>
                        <a:rPr 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x,y</a:t>
                      </a: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I(x+1,y)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I(x-1,y+1)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I(x,y+1)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I(x+1,y+1)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40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Variable </a:t>
            </a:r>
            <a:r>
              <a:rPr lang="en-US" altLang="ko-KR" dirty="0" err="1" smtClean="0"/>
              <a:t>Thresholding</a:t>
            </a:r>
            <a:r>
              <a:rPr lang="en-US" altLang="ko-KR" dirty="0" smtClean="0"/>
              <a:t>(Local properties)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94" y="2002935"/>
            <a:ext cx="3553077" cy="40935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27" y="2002935"/>
            <a:ext cx="3553077" cy="40935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8234" y="6145391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28121" y="6145391"/>
            <a:ext cx="258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Multiple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0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Variable </a:t>
            </a:r>
            <a:r>
              <a:rPr lang="en-US" altLang="ko-KR" dirty="0" err="1" smtClean="0"/>
              <a:t>Thresholding</a:t>
            </a:r>
            <a:r>
              <a:rPr lang="en-US" altLang="ko-KR" dirty="0" smtClean="0"/>
              <a:t>(Local properties)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93" y="1602101"/>
            <a:ext cx="4176180" cy="48114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88" y="1596146"/>
            <a:ext cx="4176180" cy="48114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5560" y="6431417"/>
            <a:ext cx="460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 variance image (after scaling)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21730" y="6469627"/>
                <a:ext cx="4602601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After </a:t>
                </a:r>
                <a:r>
                  <a:rPr lang="en-US" altLang="ko-KR" dirty="0" err="1" smtClean="0"/>
                  <a:t>thresholding</a:t>
                </a:r>
                <a:r>
                  <a:rPr lang="en-US" altLang="ko-KR" dirty="0" smtClean="0"/>
                  <a:t> by T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30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+1.5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730" y="6469627"/>
                <a:ext cx="4602601" cy="391261"/>
              </a:xfrm>
              <a:prstGeom prst="rect">
                <a:avLst/>
              </a:prstGeom>
              <a:blipFill rotWithShape="0">
                <a:blip r:embed="rId4"/>
                <a:stretch>
                  <a:fillRect l="-1192" t="-9375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9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72" y="250162"/>
            <a:ext cx="10892743" cy="1325563"/>
          </a:xfrm>
        </p:spPr>
        <p:txBody>
          <a:bodyPr/>
          <a:lstStyle/>
          <a:p>
            <a:r>
              <a:rPr lang="en-US" altLang="ko-KR" dirty="0" smtClean="0"/>
              <a:t>Moving average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07" y="1923704"/>
            <a:ext cx="3644611" cy="3238605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4" y="1923704"/>
            <a:ext cx="3644610" cy="32386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01" y="1923704"/>
            <a:ext cx="3644611" cy="32386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46163" y="5325622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48445" y="5325622"/>
            <a:ext cx="141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54362" y="5325622"/>
            <a:ext cx="331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Moving Average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n = 20 ,b=0.5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72443" y="6057422"/>
                <a:ext cx="12493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43" y="6057422"/>
                <a:ext cx="1249316" cy="298928"/>
              </a:xfrm>
              <a:prstGeom prst="rect">
                <a:avLst/>
              </a:prstGeom>
              <a:blipFill rotWithShape="0">
                <a:blip r:embed="rId5"/>
                <a:stretch>
                  <a:fillRect l="-2927" r="-488" b="-20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36452" y="5805973"/>
                <a:ext cx="2049727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pt-BR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52" y="5805973"/>
                <a:ext cx="2049727" cy="7845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31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72" y="250162"/>
            <a:ext cx="10892743" cy="1325563"/>
          </a:xfrm>
        </p:spPr>
        <p:txBody>
          <a:bodyPr/>
          <a:lstStyle/>
          <a:p>
            <a:r>
              <a:rPr lang="en-US" altLang="ko-KR" dirty="0" smtClean="0"/>
              <a:t>Moving average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26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22" y="1888283"/>
            <a:ext cx="4107809" cy="36502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97" y="1888283"/>
            <a:ext cx="4042897" cy="35925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01074" y="5608697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97164" y="5608697"/>
            <a:ext cx="141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8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72" y="250162"/>
            <a:ext cx="10892743" cy="1325563"/>
          </a:xfrm>
        </p:spPr>
        <p:txBody>
          <a:bodyPr/>
          <a:lstStyle/>
          <a:p>
            <a:r>
              <a:rPr lang="en-US" altLang="ko-KR" dirty="0" smtClean="0"/>
              <a:t>Moving average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38" y="1413817"/>
            <a:ext cx="2696331" cy="23959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62" y="1396699"/>
            <a:ext cx="2715595" cy="24130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09" y="1396699"/>
            <a:ext cx="2746940" cy="24409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62" y="4096110"/>
            <a:ext cx="2715595" cy="24130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38" y="4084354"/>
            <a:ext cx="2742630" cy="24371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09" y="4084354"/>
            <a:ext cx="2746940" cy="24409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3620" y="2320724"/>
            <a:ext cx="8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en-US" altLang="ko-KR" dirty="0" smtClean="0"/>
              <a:t>=20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0711" y="4933318"/>
            <a:ext cx="8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n=30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79585" y="3768279"/>
            <a:ext cx="8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b=0.5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47788" y="3781371"/>
            <a:ext cx="8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b=0.3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17126" y="3776328"/>
            <a:ext cx="8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b=0.1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29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Morphological image processing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355A508-1F42-4298-B40D-6598D4FB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246" y="1778148"/>
            <a:ext cx="10629779" cy="41726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8612" y="1534430"/>
            <a:ext cx="825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※Operate on a </a:t>
            </a:r>
            <a:r>
              <a:rPr lang="en-US" altLang="ko-KR" sz="2800" dirty="0" smtClean="0">
                <a:solidFill>
                  <a:srgbClr val="FF0000"/>
                </a:solidFill>
              </a:rPr>
              <a:t>Binary</a:t>
            </a:r>
            <a:r>
              <a:rPr lang="en-US" altLang="ko-KR" sz="2800" dirty="0" smtClean="0"/>
              <a:t> image (After </a:t>
            </a:r>
            <a:r>
              <a:rPr lang="en-US" altLang="ko-KR" sz="2800" dirty="0" err="1" smtClean="0"/>
              <a:t>thresholding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1377388" y="2604303"/>
            <a:ext cx="3240911" cy="2367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/>
          <p:nvPr/>
        </p:nvSpPr>
        <p:spPr>
          <a:xfrm>
            <a:off x="1828800" y="2890777"/>
            <a:ext cx="1441048" cy="897038"/>
          </a:xfrm>
          <a:prstGeom prst="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한쪽 모서리가 둥근 사각형 9"/>
          <p:cNvSpPr/>
          <p:nvPr/>
        </p:nvSpPr>
        <p:spPr>
          <a:xfrm>
            <a:off x="2667964" y="3185516"/>
            <a:ext cx="162045" cy="130631"/>
          </a:xfrm>
          <a:prstGeom prst="round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21261" y="3316147"/>
            <a:ext cx="179407" cy="167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</p:cNvCxnSpPr>
          <p:nvPr/>
        </p:nvCxnSpPr>
        <p:spPr>
          <a:xfrm flipV="1">
            <a:off x="2830009" y="2754775"/>
            <a:ext cx="2737414" cy="496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1" idx="2"/>
          </p:cNvCxnSpPr>
          <p:nvPr/>
        </p:nvCxnSpPr>
        <p:spPr>
          <a:xfrm rot="16200000" flipH="1">
            <a:off x="4437445" y="2857500"/>
            <a:ext cx="503498" cy="17564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67423" y="2604303"/>
            <a:ext cx="167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False negative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67423" y="3802812"/>
            <a:ext cx="167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False positive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378861" y="2546430"/>
            <a:ext cx="3582364" cy="24248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눈물 방울 19"/>
          <p:cNvSpPr/>
          <p:nvPr/>
        </p:nvSpPr>
        <p:spPr>
          <a:xfrm>
            <a:off x="8238281" y="3637343"/>
            <a:ext cx="931762" cy="885463"/>
          </a:xfrm>
          <a:prstGeom prst="teardro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눈물 방울 21"/>
          <p:cNvSpPr/>
          <p:nvPr/>
        </p:nvSpPr>
        <p:spPr>
          <a:xfrm rot="10800000">
            <a:off x="8843058" y="3044071"/>
            <a:ext cx="931762" cy="885463"/>
          </a:xfrm>
          <a:prstGeom prst="teardrop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/>
          <p:nvPr/>
        </p:nvCxnSpPr>
        <p:spPr>
          <a:xfrm rot="16200000" flipH="1">
            <a:off x="8143370" y="4630384"/>
            <a:ext cx="1666157" cy="110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26078" y="5507254"/>
            <a:ext cx="391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False positive </a:t>
            </a:r>
          </a:p>
          <a:p>
            <a:r>
              <a:rPr lang="en-US" altLang="ko-KR" dirty="0" smtClean="0"/>
              <a:t>cause 2 objects to appear as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11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Morphological image processing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355A508-1F42-4298-B40D-6598D4FB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246" y="1796018"/>
            <a:ext cx="10629779" cy="41726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8613" y="1516538"/>
            <a:ext cx="10914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Structuring element : </a:t>
            </a:r>
          </a:p>
          <a:p>
            <a:r>
              <a:rPr lang="en-US" altLang="ko-KR" sz="2800" dirty="0" smtClean="0"/>
              <a:t>A small pixel template that helps to produce new image</a:t>
            </a:r>
            <a:endParaRPr lang="ko-KR" altLang="en-US" sz="28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968988"/>
              </p:ext>
            </p:extLst>
          </p:nvPr>
        </p:nvGraphicFramePr>
        <p:xfrm>
          <a:off x="1000246" y="2703560"/>
          <a:ext cx="2853997" cy="2940796"/>
        </p:xfrm>
        <a:graphic>
          <a:graphicData uri="http://schemas.openxmlformats.org/drawingml/2006/table">
            <a:tbl>
              <a:tblPr/>
              <a:tblGrid>
                <a:gridCol w="951768"/>
                <a:gridCol w="951768"/>
                <a:gridCol w="950461"/>
              </a:tblGrid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803373"/>
              </p:ext>
            </p:extLst>
          </p:nvPr>
        </p:nvGraphicFramePr>
        <p:xfrm>
          <a:off x="4651844" y="2696901"/>
          <a:ext cx="2853997" cy="2932021"/>
        </p:xfrm>
        <a:graphic>
          <a:graphicData uri="http://schemas.openxmlformats.org/drawingml/2006/table">
            <a:tbl>
              <a:tblPr/>
              <a:tblGrid>
                <a:gridCol w="951768"/>
                <a:gridCol w="951768"/>
                <a:gridCol w="950461"/>
              </a:tblGrid>
              <a:tr h="97172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8054"/>
              </p:ext>
            </p:extLst>
          </p:nvPr>
        </p:nvGraphicFramePr>
        <p:xfrm>
          <a:off x="8292297" y="2699513"/>
          <a:ext cx="951768" cy="2932021"/>
        </p:xfrm>
        <a:graphic>
          <a:graphicData uri="http://schemas.openxmlformats.org/drawingml/2006/table">
            <a:tbl>
              <a:tblPr/>
              <a:tblGrid>
                <a:gridCol w="951768"/>
              </a:tblGrid>
              <a:tr h="97172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722734" y="4068501"/>
            <a:ext cx="159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. . . .</a:t>
            </a:r>
            <a:endParaRPr lang="ko-KR" alt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135529" y="5843099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Disk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38318" y="5793188"/>
            <a:ext cx="95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Square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8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21" y="307252"/>
            <a:ext cx="10515600" cy="1099072"/>
          </a:xfrm>
        </p:spPr>
        <p:txBody>
          <a:bodyPr/>
          <a:lstStyle/>
          <a:p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33378" y="126858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3378" y="1467839"/>
            <a:ext cx="836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Thresholding</a:t>
            </a:r>
            <a:r>
              <a:rPr lang="en-US" altLang="ko-KR" dirty="0" smtClean="0"/>
              <a:t> : Image segmentation→ </a:t>
            </a:r>
            <a:r>
              <a:rPr lang="en-US" altLang="ko-KR" dirty="0" err="1" smtClean="0"/>
              <a:t>Seperating</a:t>
            </a:r>
            <a:r>
              <a:rPr lang="en-US" altLang="ko-KR" dirty="0" smtClean="0"/>
              <a:t> background and foreground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2987" y="5000263"/>
                <a:ext cx="4510269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7" y="5000263"/>
                <a:ext cx="4510269" cy="71019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833378" y="1998324"/>
            <a:ext cx="276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 of image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22" y="2418210"/>
            <a:ext cx="4388734" cy="2624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96051" y="5803055"/>
                <a:ext cx="31656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𝑆𝑒𝑔𝑚𝑒𝑛𝑡𝑒𝑑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𝑂𝑟𝑖𝑔𝑖𝑛𝑎𝑙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𝑇h𝑟𝑒𝑠h𝑜𝑙𝑑</m:t>
                      </m:r>
                    </m:oMath>
                  </m:oMathPara>
                </a14:m>
                <a:endParaRPr lang="en-US" altLang="ko-KR" b="0" dirty="0" smtClean="0"/>
              </a:p>
              <a:p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51" y="5803055"/>
                <a:ext cx="3165676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399589" y="2036425"/>
            <a:ext cx="567159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choose T?</a:t>
            </a:r>
          </a:p>
          <a:p>
            <a:endParaRPr lang="en-US" altLang="ko-KR" dirty="0"/>
          </a:p>
          <a:p>
            <a:r>
              <a:rPr lang="en-US" altLang="ko-KR" sz="2000" dirty="0" smtClean="0"/>
              <a:t>1. Try to choose T that works for </a:t>
            </a:r>
            <a:r>
              <a:rPr lang="en-US" altLang="ko-KR" sz="2000" dirty="0" smtClean="0">
                <a:solidFill>
                  <a:srgbClr val="FF0000"/>
                </a:solidFill>
              </a:rPr>
              <a:t>entire</a:t>
            </a:r>
            <a:r>
              <a:rPr lang="en-US" altLang="ko-KR" sz="2000" dirty="0" smtClean="0"/>
              <a:t> image</a:t>
            </a:r>
          </a:p>
          <a:p>
            <a:r>
              <a:rPr lang="en-US" altLang="ko-KR" sz="2000" dirty="0" smtClean="0"/>
              <a:t>(global threshold)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2. Choose </a:t>
            </a:r>
            <a:r>
              <a:rPr lang="en-US" altLang="ko-KR" sz="2000" dirty="0" smtClean="0">
                <a:solidFill>
                  <a:srgbClr val="FF0000"/>
                </a:solidFill>
              </a:rPr>
              <a:t>local</a:t>
            </a:r>
            <a:r>
              <a:rPr lang="en-US" altLang="ko-KR" sz="2000" dirty="0" smtClean="0"/>
              <a:t> threshold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400" dirty="0" smtClean="0"/>
              <a:t>Noise</a:t>
            </a:r>
            <a:r>
              <a:rPr lang="en-US" altLang="ko-KR" sz="2000" dirty="0" smtClean="0"/>
              <a:t> can change </a:t>
            </a:r>
            <a:endParaRPr lang="en-US" altLang="ko-KR" sz="2000" dirty="0" smtClean="0"/>
          </a:p>
          <a:p>
            <a:r>
              <a:rPr lang="en-US" altLang="ko-KR" sz="2000" dirty="0" smtClean="0"/>
              <a:t>foreground </a:t>
            </a:r>
            <a:r>
              <a:rPr lang="en-US" altLang="ko-KR" sz="2000" dirty="0" smtClean="0"/>
              <a:t>and background of image</a:t>
            </a:r>
          </a:p>
        </p:txBody>
      </p:sp>
    </p:spTree>
    <p:extLst>
      <p:ext uri="{BB962C8B-B14F-4D97-AF65-F5344CB8AC3E}">
        <p14:creationId xmlns:p14="http://schemas.microsoft.com/office/powerpoint/2010/main" val="160648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13" y="29831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30</a:t>
            </a:fld>
            <a:endParaRPr lang="en-US" dirty="0"/>
          </a:p>
        </p:txBody>
      </p:sp>
      <p:pic>
        <p:nvPicPr>
          <p:cNvPr id="1028" name="Picture 4" descr="https://homepages.inf.ed.ac.uk/rbf/HIPR2/figs/erodbi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8" y="2371847"/>
            <a:ext cx="6233651" cy="25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58920"/>
              </p:ext>
            </p:extLst>
          </p:nvPr>
        </p:nvGraphicFramePr>
        <p:xfrm>
          <a:off x="1017393" y="2268638"/>
          <a:ext cx="2853997" cy="2932021"/>
        </p:xfrm>
        <a:graphic>
          <a:graphicData uri="http://schemas.openxmlformats.org/drawingml/2006/table">
            <a:tbl>
              <a:tblPr/>
              <a:tblGrid>
                <a:gridCol w="951768"/>
                <a:gridCol w="951768"/>
                <a:gridCol w="950461"/>
              </a:tblGrid>
              <a:tr h="97172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492187" y="2882096"/>
            <a:ext cx="486137" cy="43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92187" y="2721979"/>
            <a:ext cx="486137" cy="4340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37858" y="2882096"/>
            <a:ext cx="486137" cy="4340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21129" y="5469038"/>
            <a:ext cx="27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X 3 square structure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81554" y="5429558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07974" y="5429558"/>
            <a:ext cx="164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After Erosion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99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42372" y="1199136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72" y="1328557"/>
            <a:ext cx="4443894" cy="44438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1338866"/>
            <a:ext cx="4433585" cy="44335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4777" y="5944363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12620" y="5944363"/>
            <a:ext cx="256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X 3 Square Erosion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42372" y="1199136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1" y="2115636"/>
            <a:ext cx="2705221" cy="27052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01" y="2115636"/>
            <a:ext cx="2705221" cy="27052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31" y="2115635"/>
            <a:ext cx="2705221" cy="27052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61" y="2115635"/>
            <a:ext cx="2726989" cy="27269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0246" y="4957495"/>
            <a:ext cx="256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 X 5 Square Erosion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06301" y="4957495"/>
            <a:ext cx="312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 X 11 Square Erosion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13763" y="4955238"/>
            <a:ext cx="277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45 X 45 Square Erosion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92622" y="4957495"/>
            <a:ext cx="28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15 X 15 Square Erosion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8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983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77650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29336"/>
              </p:ext>
            </p:extLst>
          </p:nvPr>
        </p:nvGraphicFramePr>
        <p:xfrm>
          <a:off x="1358847" y="2268638"/>
          <a:ext cx="2853997" cy="2932021"/>
        </p:xfrm>
        <a:graphic>
          <a:graphicData uri="http://schemas.openxmlformats.org/drawingml/2006/table">
            <a:tbl>
              <a:tblPr/>
              <a:tblGrid>
                <a:gridCol w="951768"/>
                <a:gridCol w="951768"/>
                <a:gridCol w="950461"/>
              </a:tblGrid>
              <a:tr h="97172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677657" y="5397226"/>
            <a:ext cx="251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 X 3 square structure</a:t>
            </a:r>
            <a:endParaRPr lang="ko-KR" altLang="en-US" dirty="0"/>
          </a:p>
        </p:txBody>
      </p:sp>
      <p:pic>
        <p:nvPicPr>
          <p:cNvPr id="2050" name="Picture 2" descr="https://homepages.inf.ed.ac.uk/rbf/HIPR2/figs/diltbi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385" y="2275745"/>
            <a:ext cx="7416971" cy="298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541384" y="2279910"/>
            <a:ext cx="546904" cy="550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34296" y="2467032"/>
            <a:ext cx="546904" cy="550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03978" y="3394936"/>
            <a:ext cx="546904" cy="550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98189" y="2281535"/>
            <a:ext cx="544976" cy="550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121797" y="2554961"/>
            <a:ext cx="4409955" cy="43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814836" y="2598516"/>
            <a:ext cx="4434546" cy="46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007748" y="2782595"/>
            <a:ext cx="443261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121797" y="3669987"/>
            <a:ext cx="44099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2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9567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23" y="1982595"/>
            <a:ext cx="4038620" cy="35298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9671" y="5689101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02" y="2759657"/>
            <a:ext cx="66960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0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9567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29" y="1580728"/>
            <a:ext cx="4857751" cy="4248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3402" y="5987018"/>
            <a:ext cx="304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X 3 Disk dilation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259" y="2875991"/>
            <a:ext cx="5851607" cy="180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5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9567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13" y="1621240"/>
            <a:ext cx="4857750" cy="4248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6784" y="6032460"/>
            <a:ext cx="304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X 3 Square dilation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28" y="3011167"/>
            <a:ext cx="5778660" cy="13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59" y="116641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Opening and Closing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942372" y="115862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575" y="1256538"/>
            <a:ext cx="4624178" cy="5464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1680" y="1442204"/>
            <a:ext cx="2766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: Original Image</a:t>
            </a:r>
          </a:p>
          <a:p>
            <a:r>
              <a:rPr lang="en-US" altLang="ko-KR" dirty="0" smtClean="0"/>
              <a:t>B : Structure element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76983" y="2573958"/>
            <a:ext cx="112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76983" y="4647716"/>
            <a:ext cx="112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8486" y="3572821"/>
            <a:ext cx="248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Dilation after Erosion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8486" y="5765487"/>
            <a:ext cx="241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Erosion after Dilation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73043" y="354355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Opening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7915757" y="3586426"/>
            <a:ext cx="390887" cy="283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915758" y="5808363"/>
            <a:ext cx="390887" cy="283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39568" y="5743810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Closing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1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3201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Opening (3x3 square)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92" y="2148542"/>
            <a:ext cx="3598164" cy="27186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61" y="2148542"/>
            <a:ext cx="3550052" cy="26822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18" y="2148541"/>
            <a:ext cx="3542820" cy="26822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7737" y="5088785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6257" y="5052433"/>
            <a:ext cx="10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51803" y="5052433"/>
            <a:ext cx="342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Opening(Dilation after Erosion)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64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32017"/>
            <a:ext cx="10515600" cy="1325563"/>
          </a:xfrm>
        </p:spPr>
        <p:txBody>
          <a:bodyPr/>
          <a:lstStyle/>
          <a:p>
            <a:r>
              <a:rPr lang="en-US" altLang="ko-KR" dirty="0"/>
              <a:t>Closing (3x3 square)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7" y="2164466"/>
            <a:ext cx="3611301" cy="27341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52" y="2164466"/>
            <a:ext cx="3604051" cy="2734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37" y="2164466"/>
            <a:ext cx="3604052" cy="2734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7728" y="5046646"/>
            <a:ext cx="111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Opening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55333" y="5046646"/>
            <a:ext cx="111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42767" y="5046646"/>
            <a:ext cx="335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Closing (Erosion after Dilation)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8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Effect of noise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38" y="3927346"/>
            <a:ext cx="2896683" cy="21725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24" y="3903199"/>
            <a:ext cx="2896683" cy="21725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11" y="3927346"/>
            <a:ext cx="2832290" cy="2124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71" y="1770549"/>
            <a:ext cx="2472962" cy="1977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73" y="1770549"/>
            <a:ext cx="2472962" cy="19777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75" y="1770549"/>
            <a:ext cx="2472962" cy="19777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12381" y="6169580"/>
            <a:ext cx="114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09299" y="6075711"/>
            <a:ext cx="231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Mean = 0, 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 = 10</a:t>
            </a:r>
          </a:p>
          <a:p>
            <a:r>
              <a:rPr lang="en-US" altLang="ko-KR" dirty="0" smtClean="0"/>
              <a:t>Gaussian noise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45701" y="6051564"/>
            <a:ext cx="231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Mean = 0, 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 = 50</a:t>
            </a:r>
          </a:p>
          <a:p>
            <a:r>
              <a:rPr lang="en-US" altLang="ko-KR" dirty="0" smtClean="0"/>
              <a:t>Gaussian noise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9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3201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Opening and Closing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7" y="2334526"/>
            <a:ext cx="3984337" cy="3022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9" y="2334526"/>
            <a:ext cx="4000500" cy="302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9947" y="5469801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42253" y="5469801"/>
            <a:ext cx="318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After Opening and Closing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70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Boundary Extraction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30" y="1832407"/>
            <a:ext cx="2806700" cy="3416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37" y="1832407"/>
            <a:ext cx="2806700" cy="341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4013" y="5543489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68911" y="5513768"/>
            <a:ext cx="228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Boundary Extraction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901" y="1832406"/>
            <a:ext cx="2840321" cy="34572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14227" y="5529562"/>
            <a:ext cx="201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26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9262" y="2853681"/>
            <a:ext cx="10515600" cy="1325563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dirty="0" smtClean="0"/>
              <a:t>THANK YOU </a:t>
            </a:r>
            <a:br>
              <a:rPr lang="en-US" altLang="ko-KR" dirty="0" smtClean="0"/>
            </a:br>
            <a:r>
              <a:rPr lang="en-US" altLang="ko-KR" dirty="0" smtClean="0"/>
              <a:t>for your attention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Basic Global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52217" y="2123954"/>
                <a:ext cx="6811702" cy="3604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sz="2000" dirty="0" smtClean="0"/>
                  <a:t> Select </a:t>
                </a:r>
                <a:r>
                  <a:rPr lang="en-US" altLang="ko-KR" sz="2000" dirty="0" smtClean="0"/>
                  <a:t>arbitrary value of T</a:t>
                </a:r>
              </a:p>
              <a:p>
                <a:pPr marL="342900" indent="-342900">
                  <a:buAutoNum type="arabicPeriod"/>
                </a:pPr>
                <a:endParaRPr lang="en-US" altLang="ko-KR" sz="2000" dirty="0"/>
              </a:p>
              <a:p>
                <a:pPr marL="342900" indent="-342900">
                  <a:buAutoNum type="arabicPeriod"/>
                </a:pPr>
                <a:r>
                  <a:rPr lang="en-US" altLang="ko-KR" sz="2000" dirty="0" smtClean="0"/>
                  <a:t> Segment the image using T </a:t>
                </a:r>
              </a:p>
              <a:p>
                <a:pPr marL="342900" indent="-342900">
                  <a:buAutoNum type="arabicPeriod"/>
                </a:pPr>
                <a:endParaRPr lang="en-US" altLang="ko-KR" sz="2000" dirty="0"/>
              </a:p>
              <a:p>
                <a:pPr marL="342900" indent="-342900">
                  <a:buAutoNum type="arabicPeriod"/>
                </a:pPr>
                <a:r>
                  <a:rPr lang="en-US" altLang="ko-KR" sz="2000" dirty="0" smtClean="0"/>
                  <a:t>Compute the mean value of each segment (m1, m2)</a:t>
                </a:r>
              </a:p>
              <a:p>
                <a:pPr marL="342900" indent="-342900">
                  <a:buAutoNum type="arabicPeriod"/>
                </a:pPr>
                <a:endParaRPr lang="en-US" altLang="ko-KR" sz="2000" dirty="0"/>
              </a:p>
              <a:p>
                <a:pPr marL="342900" indent="-342900">
                  <a:buAutoNum type="arabicPeriod"/>
                </a:pPr>
                <a:r>
                  <a:rPr lang="en-US" altLang="ko-KR" sz="2000" dirty="0" smtClean="0"/>
                  <a:t>Compute the ’New T’</a:t>
                </a:r>
              </a:p>
              <a:p>
                <a:r>
                  <a:rPr lang="en-US" altLang="ko-KR" sz="2000" dirty="0"/>
                  <a:t> </a:t>
                </a:r>
                <a:r>
                  <a:rPr lang="en-US" altLang="ko-KR" sz="2000" dirty="0" smtClean="0"/>
                  <a:t> 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New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endParaRPr lang="en-US" altLang="ko-KR" sz="2000" dirty="0" smtClean="0"/>
              </a:p>
              <a:p>
                <a:endParaRPr lang="en-US" altLang="ko-KR" sz="2000" dirty="0"/>
              </a:p>
              <a:p>
                <a:r>
                  <a:rPr lang="en-US" altLang="ko-KR" sz="2000" dirty="0" smtClean="0"/>
                  <a:t>5. Repeat step 2 ~4 until difference between T and ‘New T’ is smaller than predefined parameter △T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7" y="2123954"/>
                <a:ext cx="6811702" cy="3604705"/>
              </a:xfrm>
              <a:prstGeom prst="rect">
                <a:avLst/>
              </a:prstGeom>
              <a:blipFill rotWithShape="0">
                <a:blip r:embed="rId2"/>
                <a:stretch>
                  <a:fillRect l="-1253" t="-2027" r="-1701" b="-2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2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Basic Global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29" y="2501922"/>
            <a:ext cx="3516396" cy="26372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93" y="2222365"/>
            <a:ext cx="2868339" cy="34434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90" y="2079583"/>
            <a:ext cx="3021019" cy="36267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85202" y="5882141"/>
            <a:ext cx="210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T= 125.38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38485" y="5882141"/>
            <a:ext cx="207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91768" y="5882141"/>
            <a:ext cx="207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69693" y="1636700"/>
            <a:ext cx="5268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Initial T = mean of entire image intensity, △T=0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7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Otsu Algorithm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000246" y="1291733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5010" y="1688976"/>
                <a:ext cx="5898267" cy="400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Idea : Maximize the between-class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10" y="1688976"/>
                <a:ext cx="5898267" cy="400494"/>
              </a:xfrm>
              <a:prstGeom prst="rect">
                <a:avLst/>
              </a:prstGeom>
              <a:blipFill rotWithShape="0">
                <a:blip r:embed="rId2"/>
                <a:stretch>
                  <a:fillRect l="-931" t="-7576"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214112" y="22037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02534" y="2639533"/>
                <a:ext cx="6096000" cy="18598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𝑝𝑟𝑜𝑏𝑎𝑏𝑖𝑙𝑖𝑡𝑦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𝑡h𝑎𝑡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=0,1…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ko-KR" altLang="ko-KR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34" y="2639533"/>
                <a:ext cx="6096000" cy="18598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25010" y="4731808"/>
                <a:ext cx="8768787" cy="11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The ratio ŋ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is good measure of </a:t>
                </a:r>
                <a:r>
                  <a:rPr lang="en-US" altLang="ko-KR" dirty="0" err="1" smtClean="0"/>
                  <a:t>separability</a:t>
                </a:r>
                <a:r>
                  <a:rPr lang="en-US" altLang="ko-KR" dirty="0" smtClean="0"/>
                  <a:t>. Higher is better( more separable)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We just consider all possible threshold(T), and choose T that maximizes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10" y="4731808"/>
                <a:ext cx="8768787" cy="1171475"/>
              </a:xfrm>
              <a:prstGeom prst="rect">
                <a:avLst/>
              </a:prstGeom>
              <a:blipFill rotWithShape="0">
                <a:blip r:embed="rId4"/>
                <a:stretch>
                  <a:fillRect l="-626" r="-1321" b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005" y="1785549"/>
            <a:ext cx="5210729" cy="2843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32282" y="1586941"/>
            <a:ext cx="150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Probability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88135" y="4259745"/>
            <a:ext cx="10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ntensity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67482" y="1392518"/>
            <a:ext cx="926315" cy="37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Class 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64165" y="1389231"/>
            <a:ext cx="926315" cy="37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Class 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4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Otsu Algorithm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8613" y="1809557"/>
            <a:ext cx="5677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Otsu can </a:t>
            </a:r>
            <a:r>
              <a:rPr lang="en-US" altLang="ko-KR" sz="2400" dirty="0" smtClean="0">
                <a:solidFill>
                  <a:srgbClr val="FF0000"/>
                </a:solidFill>
              </a:rPr>
              <a:t>fail when :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There is no strong peaks in histogram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Object is too small with respect to background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36" y="1599571"/>
            <a:ext cx="3588152" cy="26388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073" y="4238453"/>
            <a:ext cx="7714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Remedies</a:t>
            </a:r>
            <a:r>
              <a:rPr lang="en-US" altLang="ko-KR" dirty="0" smtClean="0">
                <a:solidFill>
                  <a:srgbClr val="FF0000"/>
                </a:solidFill>
              </a:rPr>
              <a:t>: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Apply low-pass filter to image, then apply </a:t>
            </a:r>
            <a:r>
              <a:rPr lang="en-US" altLang="ko-KR" dirty="0" err="1" smtClean="0"/>
              <a:t>otsu</a:t>
            </a:r>
            <a:r>
              <a:rPr lang="en-US" altLang="ko-KR" dirty="0" smtClean="0"/>
              <a:t> algorithm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Only consider pixels near edges when computing the 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37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Otsu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6" y="2157236"/>
            <a:ext cx="3054868" cy="28198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87" y="2157236"/>
            <a:ext cx="3125285" cy="2884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69" y="2141870"/>
            <a:ext cx="3141931" cy="29002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3484" y="5230588"/>
            <a:ext cx="189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2469" y="5230588"/>
            <a:ext cx="2911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Basic global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		 T= 169.4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97701" y="5230588"/>
            <a:ext cx="186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Otsu’s method</a:t>
            </a:r>
          </a:p>
          <a:p>
            <a:endParaRPr lang="en-US" altLang="ko-KR" dirty="0"/>
          </a:p>
          <a:p>
            <a:r>
              <a:rPr lang="en-US" altLang="ko-KR" dirty="0" smtClean="0"/>
              <a:t>	T = 182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11558</TotalTime>
  <Words>761</Words>
  <Application>Microsoft Office PowerPoint</Application>
  <PresentationFormat>와이드스크린</PresentationFormat>
  <Paragraphs>321</Paragraphs>
  <Slides>42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함초롬바탕</vt:lpstr>
      <vt:lpstr>Arial</vt:lpstr>
      <vt:lpstr>Cambria Math</vt:lpstr>
      <vt:lpstr>Times New Roman</vt:lpstr>
      <vt:lpstr>Office 테마</vt:lpstr>
      <vt:lpstr>2019 MMILAB.DIP Seminar Week3(1/16~1/22)</vt:lpstr>
      <vt:lpstr>Contents</vt:lpstr>
      <vt:lpstr>Thresholding</vt:lpstr>
      <vt:lpstr>Effect of noise</vt:lpstr>
      <vt:lpstr>Basic Global Thresholding</vt:lpstr>
      <vt:lpstr>Basic Global Thresholding</vt:lpstr>
      <vt:lpstr>Otsu Algorithm</vt:lpstr>
      <vt:lpstr>Otsu Algorithm</vt:lpstr>
      <vt:lpstr>Otsu Thresholding</vt:lpstr>
      <vt:lpstr>Improvement – Using Smoothing</vt:lpstr>
      <vt:lpstr>Improvement – Using Smoothing</vt:lpstr>
      <vt:lpstr>Improvement – Using Smoothing</vt:lpstr>
      <vt:lpstr>Improvement – Using Smoothing</vt:lpstr>
      <vt:lpstr>Improvement – Using Edges(Sobel)</vt:lpstr>
      <vt:lpstr>Improvement – Using Edges(Sobel)</vt:lpstr>
      <vt:lpstr>Improvement – Using Edges(Laplacian)</vt:lpstr>
      <vt:lpstr>Improvement – Using Edges(Laplacian)</vt:lpstr>
      <vt:lpstr>Multiple Thresholding</vt:lpstr>
      <vt:lpstr>Image Partitioning</vt:lpstr>
      <vt:lpstr>Image Partitioning</vt:lpstr>
      <vt:lpstr>Image Partitioning</vt:lpstr>
      <vt:lpstr>Variable Thresholding(Local properties)</vt:lpstr>
      <vt:lpstr>Variable Thresholding(Local properties)</vt:lpstr>
      <vt:lpstr>Variable Thresholding(Local properties)</vt:lpstr>
      <vt:lpstr>Moving average Thresholding</vt:lpstr>
      <vt:lpstr>Moving average Thresholding</vt:lpstr>
      <vt:lpstr>Moving average Thresholding</vt:lpstr>
      <vt:lpstr>Morphological image processing </vt:lpstr>
      <vt:lpstr>Morphological image processing </vt:lpstr>
      <vt:lpstr>Erosion</vt:lpstr>
      <vt:lpstr>Erosion</vt:lpstr>
      <vt:lpstr>Erosion</vt:lpstr>
      <vt:lpstr>Dilation</vt:lpstr>
      <vt:lpstr>Dilation</vt:lpstr>
      <vt:lpstr>Dilation</vt:lpstr>
      <vt:lpstr>Dilation</vt:lpstr>
      <vt:lpstr>Opening and Closing</vt:lpstr>
      <vt:lpstr>Opening (3x3 square)</vt:lpstr>
      <vt:lpstr>Closing (3x3 square)</vt:lpstr>
      <vt:lpstr>Opening and Closing</vt:lpstr>
      <vt:lpstr>Boundary Extraction</vt:lpstr>
      <vt:lpstr>THANK YOU 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Mixer Design</dc:title>
  <dc:creator>엄 지호</dc:creator>
  <cp:lastModifiedBy>김 성수</cp:lastModifiedBy>
  <cp:revision>215</cp:revision>
  <dcterms:created xsi:type="dcterms:W3CDTF">2019-06-11T11:58:01Z</dcterms:created>
  <dcterms:modified xsi:type="dcterms:W3CDTF">2020-01-29T00:59:30Z</dcterms:modified>
</cp:coreProperties>
</file>